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6.xml" ContentType="application/vnd.openxmlformats-officedocument.drawingml.char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1" r:id="rId2"/>
    <p:sldId id="286" r:id="rId3"/>
    <p:sldId id="264" r:id="rId4"/>
    <p:sldId id="287" r:id="rId5"/>
    <p:sldId id="289" r:id="rId6"/>
    <p:sldId id="295" r:id="rId7"/>
    <p:sldId id="313" r:id="rId8"/>
    <p:sldId id="314" r:id="rId9"/>
    <p:sldId id="315" r:id="rId10"/>
    <p:sldId id="316" r:id="rId11"/>
    <p:sldId id="317" r:id="rId12"/>
    <p:sldId id="293" r:id="rId13"/>
    <p:sldId id="292" r:id="rId14"/>
    <p:sldId id="308" r:id="rId15"/>
    <p:sldId id="309" r:id="rId16"/>
    <p:sldId id="310" r:id="rId17"/>
    <p:sldId id="311" r:id="rId18"/>
    <p:sldId id="312" r:id="rId19"/>
    <p:sldId id="318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esktop\Tables%20and%20graphs%20for%20PCEI%20report%202014-15%20_%20Update%20JAN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esktop\Tables%20and%20graphs%20for%20PCEI%20report%202014-15%20_%20Update%20JAN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esktop\Tables%20and%20graphs%20for%20PCEI%20report%202014-15%20_%20Update%20JAN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AppData\Roaming\Microsoft\Excel\Book3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esktop\Tables%20and%20graphs%20for%20PCEI%20report%202014-15%20_%20Update%20JAN%20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esktop\Tables%20and%20graphs%20for%20PCEI%20report%202014-15%20_%20Update%20JAN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Pierce County Real Personal Income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182805555555556"/>
          <c:y val="2.22222222222221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 w="38100">
                <a:solidFill>
                  <a:srgbClr val="008000"/>
                </a:solidFill>
              </a:ln>
            </c:spPr>
          </c:marker>
          <c:dPt>
            <c:idx val="0"/>
            <c:bubble3D val="0"/>
          </c:dPt>
          <c:dPt>
            <c:idx val="1"/>
            <c:bubble3D val="0"/>
            <c:spPr>
              <a:ln w="50800">
                <a:solidFill>
                  <a:srgbClr val="008000"/>
                </a:solidFill>
              </a:ln>
            </c:spPr>
          </c:dPt>
          <c:dPt>
            <c:idx val="2"/>
            <c:bubble3D val="0"/>
            <c:spPr>
              <a:ln w="50800">
                <a:solidFill>
                  <a:srgbClr val="008000"/>
                </a:solidFill>
              </a:ln>
            </c:spPr>
          </c:dPt>
          <c:dPt>
            <c:idx val="3"/>
            <c:bubble3D val="0"/>
            <c:spPr>
              <a:ln w="50800">
                <a:solidFill>
                  <a:srgbClr val="008000"/>
                </a:solidFill>
              </a:ln>
            </c:spPr>
          </c:dPt>
          <c:dPt>
            <c:idx val="4"/>
            <c:bubble3D val="0"/>
            <c:spPr>
              <a:ln w="50800">
                <a:solidFill>
                  <a:srgbClr val="008000"/>
                </a:solidFill>
              </a:ln>
            </c:spPr>
          </c:dPt>
          <c:dPt>
            <c:idx val="5"/>
            <c:bubble3D val="0"/>
            <c:spPr>
              <a:ln w="50800">
                <a:solidFill>
                  <a:srgbClr val="008000"/>
                </a:solidFill>
              </a:ln>
            </c:spPr>
          </c:dPt>
          <c:dPt>
            <c:idx val="6"/>
            <c:bubble3D val="0"/>
            <c:spPr>
              <a:ln w="50800">
                <a:solidFill>
                  <a:srgbClr val="008000"/>
                </a:solidFill>
              </a:ln>
            </c:spPr>
          </c:dPt>
          <c:dPt>
            <c:idx val="7"/>
            <c:bubble3D val="0"/>
            <c:spPr>
              <a:ln w="50800">
                <a:solidFill>
                  <a:srgbClr val="008000"/>
                </a:solidFill>
              </a:ln>
            </c:spPr>
          </c:dPt>
          <c:dPt>
            <c:idx val="8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9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14"/>
            <c:bubble3D val="0"/>
            <c:spPr>
              <a:ln w="50800">
                <a:solidFill>
                  <a:srgbClr val="008000"/>
                </a:solidFill>
              </a:ln>
            </c:spPr>
          </c:dPt>
          <c:dPt>
            <c:idx val="15"/>
            <c:bubble3D val="0"/>
            <c:spPr>
              <a:ln w="50800">
                <a:solidFill>
                  <a:srgbClr val="008000"/>
                </a:solidFill>
              </a:ln>
            </c:spPr>
          </c:dPt>
          <c:cat>
            <c:numRef>
              <c:f>'ChamberData 2014'!$C$65:$C$74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'ChamberData 2014'!$H$65:$H$74</c:f>
              <c:numCache>
                <c:formatCode>General</c:formatCode>
                <c:ptCount val="10"/>
                <c:pt idx="0">
                  <c:v>30268.63579262951</c:v>
                </c:pt>
                <c:pt idx="1">
                  <c:v>31870.69370352825</c:v>
                </c:pt>
                <c:pt idx="2">
                  <c:v>32625.121670913901</c:v>
                </c:pt>
                <c:pt idx="3">
                  <c:v>32168.659</c:v>
                </c:pt>
                <c:pt idx="4">
                  <c:v>32123.77795047859</c:v>
                </c:pt>
                <c:pt idx="5">
                  <c:v>32682.154413388511</c:v>
                </c:pt>
                <c:pt idx="6">
                  <c:v>33437.1735400049</c:v>
                </c:pt>
                <c:pt idx="7">
                  <c:v>33590.78941238948</c:v>
                </c:pt>
                <c:pt idx="8">
                  <c:v>33715.322999999997</c:v>
                </c:pt>
                <c:pt idx="9">
                  <c:v>33849.216999999997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643104"/>
        <c:axId val="276639576"/>
      </c:lineChart>
      <c:catAx>
        <c:axId val="27664310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solidFill>
            <a:schemeClr val="bg1">
              <a:lumMod val="8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76639576"/>
        <c:crosses val="autoZero"/>
        <c:auto val="1"/>
        <c:lblAlgn val="ctr"/>
        <c:lblOffset val="100"/>
        <c:tickLblSkip val="1"/>
        <c:noMultiLvlLbl val="0"/>
      </c:catAx>
      <c:valAx>
        <c:axId val="276639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2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en-US" sz="22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Millions of 2009 Dollars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 w="38100"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76643104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Real Income Per Capita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 w="50800">
                <a:solidFill>
                  <a:srgbClr val="008000"/>
                </a:solidFill>
              </a:ln>
            </c:spPr>
          </c:marker>
          <c:dPt>
            <c:idx val="8"/>
            <c:marker>
              <c:spPr>
                <a:solidFill>
                  <a:srgbClr val="008000"/>
                </a:solidFill>
                <a:ln w="508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9"/>
            <c:marker>
              <c:spPr>
                <a:solidFill>
                  <a:srgbClr val="008000"/>
                </a:solidFill>
                <a:ln w="508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cat>
            <c:numRef>
              <c:f>'ChamberData 2014'!$C$65:$C$74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'ChamberData 2014'!$F$65:$F$74</c:f>
              <c:numCache>
                <c:formatCode>_(* #,##0_);_(* \(#,##0\);_(* "-"??_);_(@_)</c:formatCode>
                <c:ptCount val="10"/>
                <c:pt idx="0">
                  <c:v>39648.893158378109</c:v>
                </c:pt>
                <c:pt idx="1">
                  <c:v>41257.646598422281</c:v>
                </c:pt>
                <c:pt idx="2">
                  <c:v>41538.99965022735</c:v>
                </c:pt>
                <c:pt idx="3">
                  <c:v>40388</c:v>
                </c:pt>
                <c:pt idx="4">
                  <c:v>40382.477644535757</c:v>
                </c:pt>
                <c:pt idx="5">
                  <c:v>40680.179358419198</c:v>
                </c:pt>
                <c:pt idx="6">
                  <c:v>41175.915973675772</c:v>
                </c:pt>
                <c:pt idx="7">
                  <c:v>40977.145891757427</c:v>
                </c:pt>
                <c:pt idx="8">
                  <c:v>41213.56</c:v>
                </c:pt>
                <c:pt idx="9">
                  <c:v>41586.61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640752"/>
        <c:axId val="276646240"/>
      </c:lineChart>
      <c:catAx>
        <c:axId val="27664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76646240"/>
        <c:crosses val="autoZero"/>
        <c:auto val="1"/>
        <c:lblAlgn val="ctr"/>
        <c:lblOffset val="100"/>
        <c:noMultiLvlLbl val="0"/>
      </c:catAx>
      <c:valAx>
        <c:axId val="276646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US" sz="2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2009 Dollars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spPr>
          <a:ln w="38100"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7664075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</a:t>
            </a:r>
          </a:p>
          <a:p>
            <a:pPr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(Seasonally adjusted)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rgbClr val="008000"/>
              </a:solidFill>
              <a:prstDash val="solid"/>
            </a:ln>
          </c:spPr>
          <c:marker>
            <c:spPr>
              <a:solidFill>
                <a:srgbClr val="008000"/>
              </a:solidFill>
              <a:ln w="38100">
                <a:solidFill>
                  <a:srgbClr val="008000"/>
                </a:solidFill>
                <a:prstDash val="solid"/>
              </a:ln>
            </c:spPr>
          </c:marker>
          <c:dPt>
            <c:idx val="19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20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21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22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23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cat>
            <c:strRef>
              <c:f>'ChamberData 2014'!$B$17:$B$40</c:f>
              <c:strCache>
                <c:ptCount val="24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  <c:pt idx="12">
                  <c:v>2013q1</c:v>
                </c:pt>
                <c:pt idx="13">
                  <c:v>2013q2</c:v>
                </c:pt>
                <c:pt idx="14">
                  <c:v>2013q3</c:v>
                </c:pt>
                <c:pt idx="15">
                  <c:v>2013q4</c:v>
                </c:pt>
                <c:pt idx="16">
                  <c:v>2014q1</c:v>
                </c:pt>
                <c:pt idx="17">
                  <c:v>2014q2</c:v>
                </c:pt>
                <c:pt idx="18">
                  <c:v>2014q3</c:v>
                </c:pt>
                <c:pt idx="19">
                  <c:v>2014q4</c:v>
                </c:pt>
                <c:pt idx="20">
                  <c:v>2015q1</c:v>
                </c:pt>
                <c:pt idx="21">
                  <c:v>2015q2</c:v>
                </c:pt>
                <c:pt idx="22">
                  <c:v>2015q3</c:v>
                </c:pt>
                <c:pt idx="23">
                  <c:v>2015q4</c:v>
                </c:pt>
              </c:strCache>
            </c:strRef>
          </c:cat>
          <c:val>
            <c:numRef>
              <c:f>'ChamberData 2014'!$F$17:$F$40</c:f>
              <c:numCache>
                <c:formatCode>_(* #,##0.00_);_(* \(#,##0.00\);_(* "-"??_);_(@_)</c:formatCode>
                <c:ptCount val="24"/>
                <c:pt idx="0">
                  <c:v>271.60000000000002</c:v>
                </c:pt>
                <c:pt idx="1">
                  <c:v>270.86669999999992</c:v>
                </c:pt>
                <c:pt idx="2">
                  <c:v>270.60000000000002</c:v>
                </c:pt>
                <c:pt idx="3">
                  <c:v>270.72500000000002</c:v>
                </c:pt>
                <c:pt idx="4">
                  <c:v>271.05</c:v>
                </c:pt>
                <c:pt idx="5">
                  <c:v>271.05</c:v>
                </c:pt>
                <c:pt idx="6">
                  <c:v>271.60000000000002</c:v>
                </c:pt>
                <c:pt idx="7">
                  <c:v>271.91669999999942</c:v>
                </c:pt>
                <c:pt idx="8">
                  <c:v>272.22500000000002</c:v>
                </c:pt>
                <c:pt idx="9">
                  <c:v>272.78329999999937</c:v>
                </c:pt>
                <c:pt idx="10">
                  <c:v>273.57499999999999</c:v>
                </c:pt>
                <c:pt idx="11">
                  <c:v>274.69170000000003</c:v>
                </c:pt>
                <c:pt idx="12">
                  <c:v>275.95830000000001</c:v>
                </c:pt>
                <c:pt idx="13">
                  <c:v>277.44170000000003</c:v>
                </c:pt>
                <c:pt idx="14">
                  <c:v>278.81670000000003</c:v>
                </c:pt>
                <c:pt idx="15">
                  <c:v>279.29169999999942</c:v>
                </c:pt>
                <c:pt idx="16">
                  <c:v>279.61669999999992</c:v>
                </c:pt>
                <c:pt idx="17">
                  <c:v>280.20830000000001</c:v>
                </c:pt>
                <c:pt idx="18">
                  <c:v>281.45</c:v>
                </c:pt>
                <c:pt idx="19">
                  <c:v>282.67509999999999</c:v>
                </c:pt>
                <c:pt idx="20">
                  <c:v>284.93880000000001</c:v>
                </c:pt>
                <c:pt idx="21">
                  <c:v>286.8184</c:v>
                </c:pt>
                <c:pt idx="22">
                  <c:v>288.34519999999992</c:v>
                </c:pt>
                <c:pt idx="23">
                  <c:v>289.87130000000002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641536"/>
        <c:axId val="276642712"/>
      </c:lineChart>
      <c:catAx>
        <c:axId val="276641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76642712"/>
        <c:crosses val="autoZero"/>
        <c:auto val="1"/>
        <c:lblAlgn val="ctr"/>
        <c:lblOffset val="100"/>
        <c:noMultiLvlLbl val="0"/>
      </c:catAx>
      <c:valAx>
        <c:axId val="276642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US" sz="2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Employment (1,000s)</a:t>
                </a:r>
              </a:p>
            </c:rich>
          </c:tx>
          <c:overlay val="0"/>
        </c:title>
        <c:numFmt formatCode="_(* #,##0_);_(* \(#,##0\);_(* &quot;-&quot;_);_(@_)" sourceLinked="0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76641536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solidFill>
        <a:schemeClr val="tx1">
          <a:lumMod val="65000"/>
          <a:lumOff val="35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Labor</a:t>
            </a:r>
            <a:r>
              <a:rPr lang="en-US" sz="36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Force</a:t>
            </a:r>
          </a:p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24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Seasonally adjusted)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 w="38100">
                <a:solidFill>
                  <a:srgbClr val="008000"/>
                </a:solidFill>
              </a:ln>
            </c:spPr>
          </c:marker>
          <c:cat>
            <c:strRef>
              <c:f>Sheet1!$A$134:$A$156</c:f>
              <c:strCache>
                <c:ptCount val="23"/>
                <c:pt idx="0">
                  <c:v>2009q1</c:v>
                </c:pt>
                <c:pt idx="1">
                  <c:v>2009q2</c:v>
                </c:pt>
                <c:pt idx="2">
                  <c:v>2009q3</c:v>
                </c:pt>
                <c:pt idx="3">
                  <c:v>2009q4</c:v>
                </c:pt>
                <c:pt idx="4">
                  <c:v>2010q1</c:v>
                </c:pt>
                <c:pt idx="5">
                  <c:v>2010q2</c:v>
                </c:pt>
                <c:pt idx="6">
                  <c:v>2010q3</c:v>
                </c:pt>
                <c:pt idx="7">
                  <c:v>2010q4</c:v>
                </c:pt>
                <c:pt idx="8">
                  <c:v>2011q1</c:v>
                </c:pt>
                <c:pt idx="9">
                  <c:v>2011q2</c:v>
                </c:pt>
                <c:pt idx="10">
                  <c:v>2011q3</c:v>
                </c:pt>
                <c:pt idx="11">
                  <c:v>2011q4</c:v>
                </c:pt>
                <c:pt idx="12">
                  <c:v>2012q1</c:v>
                </c:pt>
                <c:pt idx="13">
                  <c:v>2012q2</c:v>
                </c:pt>
                <c:pt idx="14">
                  <c:v>2012q3</c:v>
                </c:pt>
                <c:pt idx="15">
                  <c:v>2012q4</c:v>
                </c:pt>
                <c:pt idx="16">
                  <c:v>2013q1</c:v>
                </c:pt>
                <c:pt idx="17">
                  <c:v>2013q2</c:v>
                </c:pt>
                <c:pt idx="18">
                  <c:v>2013q3</c:v>
                </c:pt>
                <c:pt idx="19">
                  <c:v>2013q4</c:v>
                </c:pt>
                <c:pt idx="20">
                  <c:v>2014q1</c:v>
                </c:pt>
                <c:pt idx="21">
                  <c:v>2014q2</c:v>
                </c:pt>
                <c:pt idx="22">
                  <c:v>2014q3</c:v>
                </c:pt>
              </c:strCache>
            </c:strRef>
          </c:cat>
          <c:val>
            <c:numRef>
              <c:f>Sheet1!$B$134:$B$156</c:f>
              <c:numCache>
                <c:formatCode>General</c:formatCode>
                <c:ptCount val="23"/>
                <c:pt idx="0">
                  <c:v>395.19159999999943</c:v>
                </c:pt>
                <c:pt idx="1">
                  <c:v>396.50040000000001</c:v>
                </c:pt>
                <c:pt idx="2">
                  <c:v>395.67450000000002</c:v>
                </c:pt>
                <c:pt idx="3">
                  <c:v>394.0247</c:v>
                </c:pt>
                <c:pt idx="4">
                  <c:v>392.57350000000002</c:v>
                </c:pt>
                <c:pt idx="5">
                  <c:v>391.60079999999999</c:v>
                </c:pt>
                <c:pt idx="6">
                  <c:v>390.99180000000001</c:v>
                </c:pt>
                <c:pt idx="7">
                  <c:v>390.45949999999999</c:v>
                </c:pt>
                <c:pt idx="8">
                  <c:v>388.81900000000002</c:v>
                </c:pt>
                <c:pt idx="9">
                  <c:v>386.66269999999997</c:v>
                </c:pt>
                <c:pt idx="10">
                  <c:v>385.10019999999992</c:v>
                </c:pt>
                <c:pt idx="11">
                  <c:v>384.52</c:v>
                </c:pt>
                <c:pt idx="12">
                  <c:v>385.29680000000002</c:v>
                </c:pt>
                <c:pt idx="13">
                  <c:v>385.9280999999994</c:v>
                </c:pt>
                <c:pt idx="14">
                  <c:v>385.93669999999941</c:v>
                </c:pt>
                <c:pt idx="15">
                  <c:v>385.7276</c:v>
                </c:pt>
                <c:pt idx="16">
                  <c:v>383.91739999999942</c:v>
                </c:pt>
                <c:pt idx="17">
                  <c:v>382.32870000000003</c:v>
                </c:pt>
                <c:pt idx="18">
                  <c:v>381.8503</c:v>
                </c:pt>
                <c:pt idx="19">
                  <c:v>379.52129999999943</c:v>
                </c:pt>
                <c:pt idx="20">
                  <c:v>377.57170000000002</c:v>
                </c:pt>
                <c:pt idx="21">
                  <c:v>376.56380000000001</c:v>
                </c:pt>
                <c:pt idx="22">
                  <c:v>376.30869999999999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719512"/>
        <c:axId val="200721864"/>
      </c:lineChart>
      <c:catAx>
        <c:axId val="200719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0721864"/>
        <c:crosses val="autoZero"/>
        <c:auto val="1"/>
        <c:lblAlgn val="ctr"/>
        <c:lblOffset val="100"/>
        <c:noMultiLvlLbl val="0"/>
      </c:catAx>
      <c:valAx>
        <c:axId val="2007218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US" sz="2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Labor</a:t>
                </a:r>
                <a:r>
                  <a:rPr lang="en-US" sz="2200" b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Force (1,000s)</a:t>
                </a:r>
                <a:endParaRPr lang="en-US" sz="2200" b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071951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Unemployment Rate</a:t>
            </a:r>
          </a:p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(Seasonally adjusted)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 w="38100">
                <a:solidFill>
                  <a:srgbClr val="008000"/>
                </a:solidFill>
              </a:ln>
            </c:spPr>
          </c:marker>
          <c:dPt>
            <c:idx val="19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20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21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22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23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cat>
            <c:strRef>
              <c:f>'ChamberData 2014'!$B$17:$B$40</c:f>
              <c:strCache>
                <c:ptCount val="24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  <c:pt idx="12">
                  <c:v>2013q1</c:v>
                </c:pt>
                <c:pt idx="13">
                  <c:v>2013q2</c:v>
                </c:pt>
                <c:pt idx="14">
                  <c:v>2013q3</c:v>
                </c:pt>
                <c:pt idx="15">
                  <c:v>2013q4</c:v>
                </c:pt>
                <c:pt idx="16">
                  <c:v>2014q1</c:v>
                </c:pt>
                <c:pt idx="17">
                  <c:v>2014q2</c:v>
                </c:pt>
                <c:pt idx="18">
                  <c:v>2014q3</c:v>
                </c:pt>
                <c:pt idx="19">
                  <c:v>2014q4</c:v>
                </c:pt>
                <c:pt idx="20">
                  <c:v>2015q1</c:v>
                </c:pt>
                <c:pt idx="21">
                  <c:v>2015q2</c:v>
                </c:pt>
                <c:pt idx="22">
                  <c:v>2015q3</c:v>
                </c:pt>
                <c:pt idx="23">
                  <c:v>2015q4</c:v>
                </c:pt>
              </c:strCache>
            </c:strRef>
          </c:cat>
          <c:val>
            <c:numRef>
              <c:f>'ChamberData 2014'!$G$17:$G$40</c:f>
              <c:numCache>
                <c:formatCode>_(* #,##0.0_);_(* \(#,##0.0\);_(* "-"??_);_(@_)</c:formatCode>
                <c:ptCount val="24"/>
                <c:pt idx="0">
                  <c:v>10.225</c:v>
                </c:pt>
                <c:pt idx="1">
                  <c:v>10.30833</c:v>
                </c:pt>
                <c:pt idx="2">
                  <c:v>10.3</c:v>
                </c:pt>
                <c:pt idx="3">
                  <c:v>10.216670000000001</c:v>
                </c:pt>
                <c:pt idx="4">
                  <c:v>10</c:v>
                </c:pt>
                <c:pt idx="5">
                  <c:v>9.9250000000000007</c:v>
                </c:pt>
                <c:pt idx="6">
                  <c:v>9.8916660000000007</c:v>
                </c:pt>
                <c:pt idx="7">
                  <c:v>9.8083330000000011</c:v>
                </c:pt>
                <c:pt idx="8">
                  <c:v>9.5749999999999993</c:v>
                </c:pt>
                <c:pt idx="9">
                  <c:v>9.3333330000000014</c:v>
                </c:pt>
                <c:pt idx="10">
                  <c:v>9.1083339999999993</c:v>
                </c:pt>
                <c:pt idx="11">
                  <c:v>8.875</c:v>
                </c:pt>
                <c:pt idx="12">
                  <c:v>8.7166670000000011</c:v>
                </c:pt>
                <c:pt idx="13">
                  <c:v>8.5250000000000004</c:v>
                </c:pt>
                <c:pt idx="14">
                  <c:v>8.2583330000000004</c:v>
                </c:pt>
                <c:pt idx="15">
                  <c:v>8.0500000000000007</c:v>
                </c:pt>
                <c:pt idx="16">
                  <c:v>7.7333340000000002</c:v>
                </c:pt>
                <c:pt idx="17">
                  <c:v>7.3</c:v>
                </c:pt>
                <c:pt idx="18">
                  <c:v>6.8753209999999996</c:v>
                </c:pt>
                <c:pt idx="19">
                  <c:v>6.6517739999999996</c:v>
                </c:pt>
                <c:pt idx="20">
                  <c:v>6.2508109999999943</c:v>
                </c:pt>
                <c:pt idx="21">
                  <c:v>6.0003099999999998</c:v>
                </c:pt>
                <c:pt idx="22">
                  <c:v>5.8222659999999946</c:v>
                </c:pt>
                <c:pt idx="23">
                  <c:v>5.6928679999999936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721472"/>
        <c:axId val="200717944"/>
      </c:lineChart>
      <c:catAx>
        <c:axId val="20072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0717944"/>
        <c:crosses val="autoZero"/>
        <c:auto val="1"/>
        <c:lblAlgn val="ctr"/>
        <c:lblOffset val="100"/>
        <c:noMultiLvlLbl val="0"/>
      </c:catAx>
      <c:valAx>
        <c:axId val="2007179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US" sz="2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Unemployment</a:t>
                </a:r>
                <a:r>
                  <a:rPr lang="en-US" sz="2200" b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Rate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072147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solidFill>
        <a:srgbClr val="00B050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Taxable Retail Sales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(Seasonally</a:t>
            </a:r>
            <a:r>
              <a:rPr lang="en-US" sz="24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adjusted)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36727427821522302"/>
          <c:y val="3.333333333333329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 w="38100">
                <a:solidFill>
                  <a:srgbClr val="008000"/>
                </a:solidFill>
              </a:ln>
            </c:spPr>
          </c:marker>
          <c:dPt>
            <c:idx val="18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19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20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21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22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23"/>
            <c:marker>
              <c:spPr>
                <a:solidFill>
                  <a:srgbClr val="008000"/>
                </a:solidFill>
                <a:ln w="38100">
                  <a:solidFill>
                    <a:srgbClr val="008000"/>
                  </a:solidFill>
                  <a:prstDash val="dash"/>
                </a:ln>
              </c:spPr>
            </c:marker>
            <c:bubble3D val="0"/>
            <c:spPr>
              <a:ln w="50800">
                <a:solidFill>
                  <a:srgbClr val="008000"/>
                </a:solidFill>
                <a:prstDash val="dash"/>
              </a:ln>
            </c:spPr>
          </c:dPt>
          <c:dPt>
            <c:idx val="24"/>
            <c:bubble3D val="0"/>
          </c:dPt>
          <c:dPt>
            <c:idx val="25"/>
            <c:bubble3D val="0"/>
          </c:dPt>
          <c:dPt>
            <c:idx val="26"/>
            <c:bubble3D val="0"/>
          </c:dPt>
          <c:dPt>
            <c:idx val="27"/>
            <c:bubble3D val="0"/>
          </c:dPt>
          <c:cat>
            <c:strRef>
              <c:f>'ChamberData 2014'!$B$17:$B$40</c:f>
              <c:strCache>
                <c:ptCount val="24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  <c:pt idx="12">
                  <c:v>2013q1</c:v>
                </c:pt>
                <c:pt idx="13">
                  <c:v>2013q2</c:v>
                </c:pt>
                <c:pt idx="14">
                  <c:v>2013q3</c:v>
                </c:pt>
                <c:pt idx="15">
                  <c:v>2013q4</c:v>
                </c:pt>
                <c:pt idx="16">
                  <c:v>2014q1</c:v>
                </c:pt>
                <c:pt idx="17">
                  <c:v>2014q2</c:v>
                </c:pt>
                <c:pt idx="18">
                  <c:v>2014q3</c:v>
                </c:pt>
                <c:pt idx="19">
                  <c:v>2014q4</c:v>
                </c:pt>
                <c:pt idx="20">
                  <c:v>2015q1</c:v>
                </c:pt>
                <c:pt idx="21">
                  <c:v>2015q2</c:v>
                </c:pt>
                <c:pt idx="22">
                  <c:v>2015q3</c:v>
                </c:pt>
                <c:pt idx="23">
                  <c:v>2015q4</c:v>
                </c:pt>
              </c:strCache>
            </c:strRef>
          </c:cat>
          <c:val>
            <c:numRef>
              <c:f>'ChamberData 2014'!$H$17:$H$40</c:f>
              <c:numCache>
                <c:formatCode>_(* #,##0.0_);_(* \(#,##0.0\);_(* "-"??_);_(@_)</c:formatCode>
                <c:ptCount val="24"/>
                <c:pt idx="0">
                  <c:v>1278.4157194730001</c:v>
                </c:pt>
                <c:pt idx="1">
                  <c:v>1278.552613219</c:v>
                </c:pt>
                <c:pt idx="2">
                  <c:v>1290.581668373</c:v>
                </c:pt>
                <c:pt idx="3">
                  <c:v>1313.327272342</c:v>
                </c:pt>
                <c:pt idx="4">
                  <c:v>1323.28189374</c:v>
                </c:pt>
                <c:pt idx="5">
                  <c:v>1327.907099992</c:v>
                </c:pt>
                <c:pt idx="6">
                  <c:v>1315.331113555</c:v>
                </c:pt>
                <c:pt idx="7">
                  <c:v>1310.1252890010001</c:v>
                </c:pt>
                <c:pt idx="8">
                  <c:v>1313.8707705530001</c:v>
                </c:pt>
                <c:pt idx="9">
                  <c:v>1323.1428543239999</c:v>
                </c:pt>
                <c:pt idx="10">
                  <c:v>1342.690551725</c:v>
                </c:pt>
                <c:pt idx="11">
                  <c:v>1356.5479322860001</c:v>
                </c:pt>
                <c:pt idx="12">
                  <c:v>1382.670606268</c:v>
                </c:pt>
                <c:pt idx="13">
                  <c:v>1409.2972981329999</c:v>
                </c:pt>
                <c:pt idx="14">
                  <c:v>1434.69580849</c:v>
                </c:pt>
                <c:pt idx="15">
                  <c:v>1454.7104036830001</c:v>
                </c:pt>
                <c:pt idx="16">
                  <c:v>1458.871286947</c:v>
                </c:pt>
                <c:pt idx="17">
                  <c:v>1466.7482560840001</c:v>
                </c:pt>
                <c:pt idx="18">
                  <c:v>1474.8541682099999</c:v>
                </c:pt>
                <c:pt idx="19">
                  <c:v>1488.3141706869999</c:v>
                </c:pt>
                <c:pt idx="20">
                  <c:v>1501.2250962109999</c:v>
                </c:pt>
                <c:pt idx="21">
                  <c:v>1508.536466736</c:v>
                </c:pt>
                <c:pt idx="22">
                  <c:v>1515.5279178640001</c:v>
                </c:pt>
                <c:pt idx="23">
                  <c:v>1522.267467334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720688"/>
        <c:axId val="199915400"/>
      </c:lineChart>
      <c:catAx>
        <c:axId val="20072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199915400"/>
        <c:crosses val="autoZero"/>
        <c:auto val="1"/>
        <c:lblAlgn val="ctr"/>
        <c:lblOffset val="100"/>
        <c:noMultiLvlLbl val="0"/>
      </c:catAx>
      <c:valAx>
        <c:axId val="199915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US" sz="2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Retail</a:t>
                </a:r>
                <a:r>
                  <a:rPr lang="en-US" sz="2200" b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Sales (Millions of 2009 Dollars</a:t>
                </a:r>
                <a:r>
                  <a:rPr lang="en-US" sz="2200" b="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n-US" sz="22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072068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solidFill>
        <a:schemeClr val="accent3">
          <a:lumMod val="75000"/>
        </a:schemeClr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796D1-DBDD-0840-A208-F83F70670065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3D8BB-4BC9-7843-8F5D-4B05AA469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2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E49D-D11E-EB45-9053-DEE02299D484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B091-4C20-F241-9831-37D041B53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2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E49D-D11E-EB45-9053-DEE02299D484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B091-4C20-F241-9831-37D041B53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4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E49D-D11E-EB45-9053-DEE02299D484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B091-4C20-F241-9831-37D041B53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2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E49D-D11E-EB45-9053-DEE02299D484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B091-4C20-F241-9831-37D041B53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7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E49D-D11E-EB45-9053-DEE02299D484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B091-4C20-F241-9831-37D041B53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3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E49D-D11E-EB45-9053-DEE02299D484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B091-4C20-F241-9831-37D041B53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8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E49D-D11E-EB45-9053-DEE02299D484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B091-4C20-F241-9831-37D041B53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E49D-D11E-EB45-9053-DEE02299D484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B091-4C20-F241-9831-37D041B53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E49D-D11E-EB45-9053-DEE02299D484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B091-4C20-F241-9831-37D041B53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E49D-D11E-EB45-9053-DEE02299D484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B091-4C20-F241-9831-37D041B53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8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E49D-D11E-EB45-9053-DEE02299D484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B091-4C20-F241-9831-37D041B53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3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E49D-D11E-EB45-9053-DEE02299D484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4B091-4C20-F241-9831-37D041B53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5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3061"/>
            <a:ext cx="7772400" cy="188478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2015 Horizons Economic Forecast</a:t>
            </a:r>
            <a:b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PCFC </a:t>
            </a:r>
            <a:r>
              <a:rPr lang="en-US" dirty="0">
                <a:solidFill>
                  <a:schemeClr val="bg1"/>
                </a:solidFill>
              </a:rPr>
              <a:t>Meeting 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486" y="3256383"/>
            <a:ext cx="7772400" cy="3026229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Dr. Neal Johnson and Dr. Martin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Wurm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Department of Economics, Pacific Lutheran University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ABBREVIATED BY 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GARY BRACKETT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Tacoma-Pierce Co. Chamber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Feb. 5, 2015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24946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59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595936"/>
              </p:ext>
            </p:extLst>
          </p:nvPr>
        </p:nvGraphicFramePr>
        <p:xfrm>
          <a:off x="0" y="0"/>
          <a:ext cx="9144000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315200" y="914400"/>
            <a:ext cx="1682262" cy="50292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95300"/>
            <a:ext cx="85979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607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607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607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607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607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607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2503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168662" y="1066799"/>
            <a:ext cx="1828800" cy="4774223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508000"/>
            <a:ext cx="85852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905"/>
            <a:ext cx="7772400" cy="1793620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F2F2F2"/>
                </a:solidFill>
              </a:rPr>
              <a:t>2015 Horizons Economic Forecast</a:t>
            </a:r>
            <a:r>
              <a:rPr lang="en-US" dirty="0" smtClean="0">
                <a:solidFill>
                  <a:srgbClr val="F2F2F2"/>
                </a:solidFill>
              </a:rPr>
              <a:t/>
            </a:r>
            <a:br>
              <a:rPr lang="en-US" dirty="0" smtClean="0">
                <a:solidFill>
                  <a:srgbClr val="F2F2F2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PCFC Meeting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66521"/>
            <a:ext cx="7772400" cy="919997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2F2F2"/>
                </a:solidFill>
              </a:rPr>
              <a:t>Dr. Neal Johnson and Dr. Martin </a:t>
            </a:r>
            <a:r>
              <a:rPr lang="en-US" sz="1400" dirty="0" err="1" smtClean="0">
                <a:solidFill>
                  <a:srgbClr val="F2F2F2"/>
                </a:solidFill>
              </a:rPr>
              <a:t>Wurm</a:t>
            </a:r>
            <a:endParaRPr lang="en-US" sz="1400" dirty="0" smtClean="0">
              <a:solidFill>
                <a:srgbClr val="F2F2F2"/>
              </a:solidFill>
            </a:endParaRPr>
          </a:p>
          <a:p>
            <a:r>
              <a:rPr lang="en-US" sz="1400" dirty="0" smtClean="0">
                <a:solidFill>
                  <a:srgbClr val="F2F2F2"/>
                </a:solidFill>
              </a:rPr>
              <a:t>Department of Economics</a:t>
            </a:r>
          </a:p>
          <a:p>
            <a:r>
              <a:rPr lang="en-US" sz="1400" dirty="0" smtClean="0">
                <a:solidFill>
                  <a:srgbClr val="F2F2F2"/>
                </a:solidFill>
              </a:rPr>
              <a:t>Pacific Lutheran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639" y="2902697"/>
            <a:ext cx="5201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2F2F2"/>
                </a:solidFill>
              </a:rPr>
              <a:t>ABBREVIATED BY </a:t>
            </a:r>
          </a:p>
          <a:p>
            <a:pPr algn="ctr"/>
            <a:r>
              <a:rPr lang="en-US" sz="2800" dirty="0" smtClean="0">
                <a:solidFill>
                  <a:srgbClr val="F2F2F2"/>
                </a:solidFill>
              </a:rPr>
              <a:t>GARY BRACKETT</a:t>
            </a:r>
          </a:p>
          <a:p>
            <a:pPr algn="ctr"/>
            <a:r>
              <a:rPr lang="en-US" sz="2800" dirty="0" smtClean="0">
                <a:solidFill>
                  <a:srgbClr val="F2F2F2"/>
                </a:solidFill>
              </a:rPr>
              <a:t>Tacoma-Pierce Co. Chamber</a:t>
            </a:r>
          </a:p>
          <a:p>
            <a:pPr algn="ctr"/>
            <a:r>
              <a:rPr lang="en-US" sz="2800" dirty="0" smtClean="0">
                <a:solidFill>
                  <a:srgbClr val="F2F2F2"/>
                </a:solidFill>
              </a:rPr>
              <a:t>2/05/15</a:t>
            </a:r>
          </a:p>
        </p:txBody>
      </p:sp>
    </p:spTree>
    <p:extLst>
      <p:ext uri="{BB962C8B-B14F-4D97-AF65-F5344CB8AC3E}">
        <p14:creationId xmlns:p14="http://schemas.microsoft.com/office/powerpoint/2010/main" val="14659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95300"/>
            <a:ext cx="85979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508000"/>
            <a:ext cx="85852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95300"/>
            <a:ext cx="85979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95300"/>
            <a:ext cx="85979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28105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0" y="838200"/>
            <a:ext cx="1371600" cy="54102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24000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602415" y="820615"/>
            <a:ext cx="1371600" cy="54102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70477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9563100" y="1066800"/>
            <a:ext cx="1606062" cy="47244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09684CF770F445906F449B09162949" ma:contentTypeVersion="0" ma:contentTypeDescription="Create a new document." ma:contentTypeScope="" ma:versionID="fa70d507b53ce7fa26bdb9c76677a90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ee05734162b9d3ce0e61abe7349d46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D1AD84-F562-4396-B6E6-3D9B2EDE8C3E}"/>
</file>

<file path=customXml/itemProps2.xml><?xml version="1.0" encoding="utf-8"?>
<ds:datastoreItem xmlns:ds="http://schemas.openxmlformats.org/officeDocument/2006/customXml" ds:itemID="{48A32FBE-661B-4585-83B5-368BA6F97C5D}"/>
</file>

<file path=customXml/itemProps3.xml><?xml version="1.0" encoding="utf-8"?>
<ds:datastoreItem xmlns:ds="http://schemas.openxmlformats.org/officeDocument/2006/customXml" ds:itemID="{003E4651-7305-48BC-909B-2EE21BA1C9A4}"/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119</Words>
  <Application>Microsoft Office PowerPoint</Application>
  <PresentationFormat>On-screen Show (4:3)</PresentationFormat>
  <Paragraphs>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2015 Horizons Economic Forecast PCFC Meeting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2015 Horizons Economic Forecast PCFC Meeting </vt:lpstr>
    </vt:vector>
  </TitlesOfParts>
  <Company>Sound Resource Economics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Johnson</dc:creator>
  <cp:lastModifiedBy>Denise Menge</cp:lastModifiedBy>
  <cp:revision>47</cp:revision>
  <dcterms:created xsi:type="dcterms:W3CDTF">2015-01-13T21:37:20Z</dcterms:created>
  <dcterms:modified xsi:type="dcterms:W3CDTF">2015-02-05T23:06:11Z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0x0101009709684CF770F445906F449B09162949</vt:lpwstr>
  </property>
</Properties>
</file>